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4"/>
  </p:notes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66" d="100"/>
          <a:sy n="66" d="100"/>
        </p:scale>
        <p:origin x="47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B17B82-62E4-459A-BAE9-2B44CA2017E3}" type="datetimeFigureOut">
              <a:rPr lang="en-US" smtClean="0"/>
              <a:t>5/20/2021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4FE317-1A82-463F-8A80-7123DF20EC54}" type="slidenum">
              <a:rPr lang="en-US" smtClean="0"/>
              <a:t>‹#›</a:t>
            </a:fld>
            <a:endParaRPr lang="en-US"/>
          </a:p>
        </p:txBody>
      </p:sp>
    </p:spTree>
    <p:extLst>
      <p:ext uri="{BB962C8B-B14F-4D97-AF65-F5344CB8AC3E}">
        <p14:creationId xmlns:p14="http://schemas.microsoft.com/office/powerpoint/2010/main" val="2549624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Implementing a reliable clinical decision support tools can help the organization in reducing the amount of complaints the organization faces due to the current system. It can help in reducing </a:t>
            </a:r>
            <a:r>
              <a:rPr lang="en-US" sz="1200" dirty="0" smtClean="0">
                <a:latin typeface="18thCentury" pitchFamily="2" charset="0"/>
              </a:rPr>
              <a:t>clinician complaints due to drug allergy and off-shelf drug interaction,</a:t>
            </a:r>
            <a:r>
              <a:rPr lang="en-US" sz="1200" baseline="0" dirty="0" smtClean="0">
                <a:latin typeface="18thCentury" pitchFamily="2" charset="0"/>
              </a:rPr>
              <a:t> improving  </a:t>
            </a:r>
            <a:r>
              <a:rPr lang="en-US" sz="1200" dirty="0" smtClean="0">
                <a:latin typeface="18thCentury" pitchFamily="2" charset="0"/>
              </a:rPr>
              <a:t>service delivery to the patient through proper guidelines on treatments and drug prescription</a:t>
            </a:r>
            <a:r>
              <a:rPr lang="en-US" sz="1200" baseline="0" dirty="0" smtClean="0">
                <a:latin typeface="18thCentury" pitchFamily="2" charset="0"/>
              </a:rPr>
              <a:t> as well as improving </a:t>
            </a:r>
            <a:r>
              <a:rPr lang="en-US" sz="1200" dirty="0" smtClean="0">
                <a:latin typeface="18thCentury" pitchFamily="2" charset="0"/>
              </a:rPr>
              <a:t>patient satisfaction from the care delivered.</a:t>
            </a:r>
          </a:p>
        </p:txBody>
      </p:sp>
      <p:sp>
        <p:nvSpPr>
          <p:cNvPr id="4" name="Slide Number Placeholder 3"/>
          <p:cNvSpPr>
            <a:spLocks noGrp="1"/>
          </p:cNvSpPr>
          <p:nvPr>
            <p:ph type="sldNum" sz="quarter" idx="10"/>
          </p:nvPr>
        </p:nvSpPr>
        <p:spPr/>
        <p:txBody>
          <a:bodyPr/>
          <a:lstStyle/>
          <a:p>
            <a:fld id="{C64FE317-1A82-463F-8A80-7123DF20EC54}" type="slidenum">
              <a:rPr lang="en-US" smtClean="0"/>
              <a:t>3</a:t>
            </a:fld>
            <a:endParaRPr lang="en-US"/>
          </a:p>
        </p:txBody>
      </p:sp>
    </p:spTree>
    <p:extLst>
      <p:ext uri="{BB962C8B-B14F-4D97-AF65-F5344CB8AC3E}">
        <p14:creationId xmlns:p14="http://schemas.microsoft.com/office/powerpoint/2010/main" val="327564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Clinical decision</a:t>
            </a:r>
            <a:r>
              <a:rPr lang="en-US" baseline="0" dirty="0" smtClean="0"/>
              <a:t> support system(CDSS) provides a variety of aspects which can be used in improving efficiency (</a:t>
            </a:r>
            <a:r>
              <a:rPr lang="en-US" sz="1200" kern="1200" dirty="0" err="1" smtClean="0">
                <a:solidFill>
                  <a:schemeClr val="tx1"/>
                </a:solidFill>
                <a:effectLst/>
                <a:latin typeface="+mn-lt"/>
                <a:ea typeface="+mn-ea"/>
                <a:cs typeface="+mn-cs"/>
              </a:rPr>
              <a:t>Musen</a:t>
            </a:r>
            <a:r>
              <a:rPr lang="en-US" sz="1200" kern="1200" dirty="0" smtClean="0">
                <a:solidFill>
                  <a:schemeClr val="tx1"/>
                </a:solidFill>
                <a:effectLst/>
                <a:latin typeface="+mn-lt"/>
                <a:ea typeface="+mn-ea"/>
                <a:cs typeface="+mn-cs"/>
              </a:rPr>
              <a:t>, Middleton, &amp; </a:t>
            </a:r>
            <a:r>
              <a:rPr lang="en-US" sz="1200" kern="1200" dirty="0" err="1" smtClean="0">
                <a:solidFill>
                  <a:schemeClr val="tx1"/>
                </a:solidFill>
                <a:effectLst/>
                <a:latin typeface="+mn-lt"/>
                <a:ea typeface="+mn-ea"/>
                <a:cs typeface="+mn-cs"/>
              </a:rPr>
              <a:t>Greenes</a:t>
            </a:r>
            <a:r>
              <a:rPr lang="en-US" sz="1200" kern="1200" dirty="0" smtClean="0">
                <a:solidFill>
                  <a:schemeClr val="tx1"/>
                </a:solidFill>
                <a:effectLst/>
                <a:latin typeface="+mn-lt"/>
                <a:ea typeface="+mn-ea"/>
                <a:cs typeface="+mn-cs"/>
              </a:rPr>
              <a:t>, 2018)</a:t>
            </a:r>
            <a:r>
              <a:rPr lang="en-US" baseline="0" dirty="0" smtClean="0"/>
              <a:t>. Proper implementation of the system within the organization allows ease of care coordination within the organization by the management, improving quality delivery for the services providers as well as engagement of patients in their treatment plans. The proper implementation of the system can help in improving the health outcomes of different communities hence, reducing the health </a:t>
            </a:r>
            <a:r>
              <a:rPr lang="en-US" baseline="0" dirty="0" err="1" smtClean="0"/>
              <a:t>disparieties</a:t>
            </a:r>
            <a:r>
              <a:rPr lang="en-US" baseline="0" dirty="0" smtClean="0"/>
              <a:t>. </a:t>
            </a: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C64FE317-1A82-463F-8A80-7123DF20EC54}" type="slidenum">
              <a:rPr lang="en-US" smtClean="0"/>
              <a:t>4</a:t>
            </a:fld>
            <a:endParaRPr lang="en-US"/>
          </a:p>
        </p:txBody>
      </p:sp>
    </p:spTree>
    <p:extLst>
      <p:ext uri="{BB962C8B-B14F-4D97-AF65-F5344CB8AC3E}">
        <p14:creationId xmlns:p14="http://schemas.microsoft.com/office/powerpoint/2010/main" val="2883101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C64FE317-1A82-463F-8A80-7123DF20EC54}" type="slidenum">
              <a:rPr lang="en-US" smtClean="0"/>
              <a:t>5</a:t>
            </a:fld>
            <a:endParaRPr lang="en-US"/>
          </a:p>
        </p:txBody>
      </p:sp>
    </p:spTree>
    <p:extLst>
      <p:ext uri="{BB962C8B-B14F-4D97-AF65-F5344CB8AC3E}">
        <p14:creationId xmlns:p14="http://schemas.microsoft.com/office/powerpoint/2010/main" val="941814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18thCentury" pitchFamily="2" charset="0"/>
              </a:rPr>
              <a:t>The CDS system has various aspects</a:t>
            </a:r>
            <a:r>
              <a:rPr lang="en-US" sz="1200" baseline="0" dirty="0" smtClean="0">
                <a:latin typeface="18thCentury" pitchFamily="2" charset="0"/>
              </a:rPr>
              <a:t> which are beneficial to the organization implementing it. It provides a suitable plan of treatment based on the patient’s vital signs while considering the patient’s possible allergies, their medical history or past medications. The CDS also helps in reducing safety errors in the treatment which can reduce the safety risks to the patient. The CDS tools help in providing a variety of plans which promote efficiency in patient care delivery. Reduction of medical errors helps in improving the general quality of the care delivered. </a:t>
            </a: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C64FE317-1A82-463F-8A80-7123DF20EC54}" type="slidenum">
              <a:rPr lang="en-US" smtClean="0"/>
              <a:t>6</a:t>
            </a:fld>
            <a:endParaRPr lang="en-US"/>
          </a:p>
        </p:txBody>
      </p:sp>
    </p:spTree>
    <p:extLst>
      <p:ext uri="{BB962C8B-B14F-4D97-AF65-F5344CB8AC3E}">
        <p14:creationId xmlns:p14="http://schemas.microsoft.com/office/powerpoint/2010/main" val="1723604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18thCentury" pitchFamily="2" charset="0"/>
              </a:rPr>
              <a:t>MYCIN</a:t>
            </a:r>
            <a:r>
              <a:rPr lang="en-US" sz="1200" baseline="0" dirty="0" smtClean="0">
                <a:latin typeface="18thCentury" pitchFamily="2" charset="0"/>
              </a:rPr>
              <a:t> is a system which helps clinicians in selecting antibiotics for bacterium based on history, physical findings and lab results. The QMR systems use an ingenious algorithm in generating a differential diagnosis based on historical and physical findings. Patient management systems use computer representations of patient care guidelines in streamlining management of patient information. </a:t>
            </a: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C64FE317-1A82-463F-8A80-7123DF20EC54}" type="slidenum">
              <a:rPr lang="en-US" smtClean="0"/>
              <a:t>7</a:t>
            </a:fld>
            <a:endParaRPr lang="en-US"/>
          </a:p>
        </p:txBody>
      </p:sp>
    </p:spTree>
    <p:extLst>
      <p:ext uri="{BB962C8B-B14F-4D97-AF65-F5344CB8AC3E}">
        <p14:creationId xmlns:p14="http://schemas.microsoft.com/office/powerpoint/2010/main" val="4184431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18thCentury" pitchFamily="2" charset="0"/>
              </a:rPr>
              <a:t>CDS</a:t>
            </a:r>
            <a:r>
              <a:rPr lang="en-US" sz="1200" baseline="0" dirty="0" smtClean="0">
                <a:latin typeface="18thCentury" pitchFamily="2" charset="0"/>
              </a:rPr>
              <a:t> tools can help decision making within the organization. The CDS system </a:t>
            </a:r>
            <a:r>
              <a:rPr lang="en-US" sz="1200" dirty="0" smtClean="0">
                <a:latin typeface="18thCentury" pitchFamily="2" charset="0"/>
              </a:rPr>
              <a:t>Helps in selection of favorable treatment plan based on patient diagnosis. </a:t>
            </a:r>
          </a:p>
          <a:p>
            <a:r>
              <a:rPr lang="en-US" sz="1200" dirty="0" smtClean="0">
                <a:latin typeface="18thCentury" pitchFamily="2" charset="0"/>
              </a:rPr>
              <a:t>Helps clinicians and physicians in prescriptions for patients with various allergies or history of various infections. </a:t>
            </a:r>
          </a:p>
          <a:p>
            <a:r>
              <a:rPr lang="en-US" sz="1200" dirty="0" smtClean="0">
                <a:latin typeface="18thCentury" pitchFamily="2" charset="0"/>
              </a:rPr>
              <a:t>It provides guidelines for selecting procedures which promote patient safety. </a:t>
            </a:r>
          </a:p>
          <a:p>
            <a:r>
              <a:rPr lang="en-US" sz="1200" dirty="0" smtClean="0">
                <a:latin typeface="18thCentury" pitchFamily="2" charset="0"/>
              </a:rPr>
              <a:t>It promotes coordination and streamlines flow of  information allowing ease of analysis for decision making. </a:t>
            </a:r>
          </a:p>
          <a:p>
            <a:endParaRPr lang="en-US" dirty="0"/>
          </a:p>
        </p:txBody>
      </p:sp>
      <p:sp>
        <p:nvSpPr>
          <p:cNvPr id="4" name="Slide Number Placeholder 3"/>
          <p:cNvSpPr>
            <a:spLocks noGrp="1"/>
          </p:cNvSpPr>
          <p:nvPr>
            <p:ph type="sldNum" sz="quarter" idx="10"/>
          </p:nvPr>
        </p:nvSpPr>
        <p:spPr/>
        <p:txBody>
          <a:bodyPr/>
          <a:lstStyle/>
          <a:p>
            <a:fld id="{C64FE317-1A82-463F-8A80-7123DF20EC54}" type="slidenum">
              <a:rPr lang="en-US" smtClean="0"/>
              <a:t>8</a:t>
            </a:fld>
            <a:endParaRPr lang="en-US"/>
          </a:p>
        </p:txBody>
      </p:sp>
    </p:spTree>
    <p:extLst>
      <p:ext uri="{BB962C8B-B14F-4D97-AF65-F5344CB8AC3E}">
        <p14:creationId xmlns:p14="http://schemas.microsoft.com/office/powerpoint/2010/main" val="1457944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smtClean="0">
                <a:latin typeface="18thCentury" pitchFamily="2" charset="0"/>
              </a:rPr>
              <a:t>The various aspects of patient care to include in the CDS system include;</a:t>
            </a:r>
          </a:p>
          <a:p>
            <a:pPr lvl="1"/>
            <a:r>
              <a:rPr lang="en-US" sz="3000" dirty="0" smtClean="0">
                <a:latin typeface="18thCentury" pitchFamily="2" charset="0"/>
              </a:rPr>
              <a:t>Alerts and reminders </a:t>
            </a:r>
          </a:p>
          <a:p>
            <a:pPr lvl="1"/>
            <a:r>
              <a:rPr lang="en-US" sz="3000" dirty="0" smtClean="0">
                <a:latin typeface="18thCentury" pitchFamily="2" charset="0"/>
              </a:rPr>
              <a:t>Clinical guidelines </a:t>
            </a:r>
          </a:p>
          <a:p>
            <a:pPr lvl="1"/>
            <a:r>
              <a:rPr lang="en-US" sz="3000" dirty="0" smtClean="0">
                <a:latin typeface="18thCentury" pitchFamily="2" charset="0"/>
              </a:rPr>
              <a:t>Patient data reports </a:t>
            </a:r>
          </a:p>
          <a:p>
            <a:pPr lvl="1"/>
            <a:r>
              <a:rPr lang="en-US" sz="3000" dirty="0" smtClean="0">
                <a:latin typeface="18thCentury" pitchFamily="2" charset="0"/>
              </a:rPr>
              <a:t>Documentation diagnostic </a:t>
            </a:r>
          </a:p>
          <a:p>
            <a:pPr lvl="1"/>
            <a:r>
              <a:rPr lang="en-US" sz="3000" dirty="0" smtClean="0">
                <a:latin typeface="18thCentury" pitchFamily="2" charset="0"/>
              </a:rPr>
              <a:t>Reference information </a:t>
            </a:r>
            <a:endParaRPr lang="en-US" sz="3000" dirty="0">
              <a:latin typeface="18thCentury" pitchFamily="2" charset="0"/>
            </a:endParaRPr>
          </a:p>
        </p:txBody>
      </p:sp>
      <p:sp>
        <p:nvSpPr>
          <p:cNvPr id="4" name="Slide Number Placeholder 3"/>
          <p:cNvSpPr>
            <a:spLocks noGrp="1"/>
          </p:cNvSpPr>
          <p:nvPr>
            <p:ph type="sldNum" sz="quarter" idx="10"/>
          </p:nvPr>
        </p:nvSpPr>
        <p:spPr/>
        <p:txBody>
          <a:bodyPr/>
          <a:lstStyle/>
          <a:p>
            <a:fld id="{C64FE317-1A82-463F-8A80-7123DF20EC54}" type="slidenum">
              <a:rPr lang="en-US" smtClean="0"/>
              <a:t>9</a:t>
            </a:fld>
            <a:endParaRPr lang="en-US"/>
          </a:p>
        </p:txBody>
      </p:sp>
    </p:spTree>
    <p:extLst>
      <p:ext uri="{BB962C8B-B14F-4D97-AF65-F5344CB8AC3E}">
        <p14:creationId xmlns:p14="http://schemas.microsoft.com/office/powerpoint/2010/main" val="560111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18thCentury" pitchFamily="2" charset="0"/>
              </a:rPr>
              <a:t>There are various factors to prioritize when implementing</a:t>
            </a:r>
            <a:r>
              <a:rPr lang="en-US" sz="1200" baseline="0" dirty="0" smtClean="0">
                <a:latin typeface="18thCentury" pitchFamily="2" charset="0"/>
              </a:rPr>
              <a:t> a CDS system. These include timeliness of information and ensuring the data is available when required. The </a:t>
            </a:r>
            <a:r>
              <a:rPr lang="en-US" sz="1200" baseline="0" dirty="0" err="1" smtClean="0">
                <a:latin typeface="18thCentury" pitchFamily="2" charset="0"/>
              </a:rPr>
              <a:t>comprehensivenss</a:t>
            </a:r>
            <a:r>
              <a:rPr lang="en-US" sz="1200" baseline="0" dirty="0" smtClean="0">
                <a:latin typeface="18thCentury" pitchFamily="2" charset="0"/>
              </a:rPr>
              <a:t> of the information is also a major factor which ensures that the data encompasses all the factors required for decision making. Care specific support also ensures that tools provide specific requirements for specific conditions. </a:t>
            </a:r>
            <a:endParaRPr lang="en-US" dirty="0"/>
          </a:p>
        </p:txBody>
      </p:sp>
      <p:sp>
        <p:nvSpPr>
          <p:cNvPr id="4" name="Slide Number Placeholder 3"/>
          <p:cNvSpPr>
            <a:spLocks noGrp="1"/>
          </p:cNvSpPr>
          <p:nvPr>
            <p:ph type="sldNum" sz="quarter" idx="10"/>
          </p:nvPr>
        </p:nvSpPr>
        <p:spPr/>
        <p:txBody>
          <a:bodyPr/>
          <a:lstStyle/>
          <a:p>
            <a:fld id="{C64FE317-1A82-463F-8A80-7123DF20EC54}" type="slidenum">
              <a:rPr lang="en-US" smtClean="0"/>
              <a:t>10</a:t>
            </a:fld>
            <a:endParaRPr lang="en-US"/>
          </a:p>
        </p:txBody>
      </p:sp>
    </p:spTree>
    <p:extLst>
      <p:ext uri="{BB962C8B-B14F-4D97-AF65-F5344CB8AC3E}">
        <p14:creationId xmlns:p14="http://schemas.microsoft.com/office/powerpoint/2010/main" val="368558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smtClean="0">
                <a:latin typeface="18thCentury" pitchFamily="2" charset="0"/>
              </a:rPr>
              <a:t>The various advantages of</a:t>
            </a:r>
            <a:r>
              <a:rPr lang="en-US" sz="1200" baseline="0" dirty="0" smtClean="0">
                <a:latin typeface="18thCentury" pitchFamily="2" charset="0"/>
              </a:rPr>
              <a:t> using the Lewin’s change model in implementing change include. </a:t>
            </a:r>
            <a:r>
              <a:rPr lang="en-US" sz="3600" dirty="0" smtClean="0">
                <a:latin typeface="18thCentury" pitchFamily="2" charset="0"/>
              </a:rPr>
              <a:t>Allows the leaders in the organization to model new employee behaviors based on the change. </a:t>
            </a:r>
          </a:p>
          <a:p>
            <a:pPr lvl="1"/>
            <a:r>
              <a:rPr lang="en-US" sz="3600" dirty="0" smtClean="0">
                <a:latin typeface="18thCentury" pitchFamily="2" charset="0"/>
              </a:rPr>
              <a:t>Allows a feedback process and channel for improvement </a:t>
            </a:r>
          </a:p>
          <a:p>
            <a:pPr lvl="1"/>
            <a:r>
              <a:rPr lang="en-US" sz="3600" dirty="0" smtClean="0">
                <a:latin typeface="18thCentury" pitchFamily="2" charset="0"/>
              </a:rPr>
              <a:t>Provides a reward system for well performing departments which can influence better performance.</a:t>
            </a:r>
          </a:p>
          <a:p>
            <a:endParaRPr lang="en-US" dirty="0"/>
          </a:p>
        </p:txBody>
      </p:sp>
      <p:sp>
        <p:nvSpPr>
          <p:cNvPr id="4" name="Slide Number Placeholder 3"/>
          <p:cNvSpPr>
            <a:spLocks noGrp="1"/>
          </p:cNvSpPr>
          <p:nvPr>
            <p:ph type="sldNum" sz="quarter" idx="10"/>
          </p:nvPr>
        </p:nvSpPr>
        <p:spPr/>
        <p:txBody>
          <a:bodyPr/>
          <a:lstStyle/>
          <a:p>
            <a:fld id="{C64FE317-1A82-463F-8A80-7123DF20EC54}" type="slidenum">
              <a:rPr lang="en-US" smtClean="0"/>
              <a:t>11</a:t>
            </a:fld>
            <a:endParaRPr lang="en-US"/>
          </a:p>
        </p:txBody>
      </p:sp>
    </p:spTree>
    <p:extLst>
      <p:ext uri="{BB962C8B-B14F-4D97-AF65-F5344CB8AC3E}">
        <p14:creationId xmlns:p14="http://schemas.microsoft.com/office/powerpoint/2010/main" val="178500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863692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7605AE8-1828-4C53-AAA7-AA963C713873}"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4115479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879979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4056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241613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3195961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01922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38407045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72193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54261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3608869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7605AE8-1828-4C53-AAA7-AA963C713873}"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112539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605AE8-1828-4C53-AAA7-AA963C713873}" type="datetimeFigureOut">
              <a:rPr lang="en-US" smtClean="0"/>
              <a:t>5/20/2021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3301611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86281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1574333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07605AE8-1828-4C53-AAA7-AA963C713873}" type="datetimeFigureOut">
              <a:rPr lang="en-US" smtClean="0"/>
              <a:t>5/20/2021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1178227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7605AE8-1828-4C53-AAA7-AA963C713873}"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D5440-B714-4E9C-A6C6-992113F7F261}" type="slidenum">
              <a:rPr lang="en-US" smtClean="0"/>
              <a:t>‹#›</a:t>
            </a:fld>
            <a:endParaRPr lang="en-US"/>
          </a:p>
        </p:txBody>
      </p:sp>
    </p:spTree>
    <p:extLst>
      <p:ext uri="{BB962C8B-B14F-4D97-AF65-F5344CB8AC3E}">
        <p14:creationId xmlns:p14="http://schemas.microsoft.com/office/powerpoint/2010/main" val="2655144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7605AE8-1828-4C53-AAA7-AA963C713873}" type="datetimeFigureOut">
              <a:rPr lang="en-US" smtClean="0"/>
              <a:t>5/20/2021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96D5440-B714-4E9C-A6C6-992113F7F261}" type="slidenum">
              <a:rPr lang="en-US" smtClean="0"/>
              <a:t>‹#›</a:t>
            </a:fld>
            <a:endParaRPr lang="en-US"/>
          </a:p>
        </p:txBody>
      </p:sp>
    </p:spTree>
    <p:extLst>
      <p:ext uri="{BB962C8B-B14F-4D97-AF65-F5344CB8AC3E}">
        <p14:creationId xmlns:p14="http://schemas.microsoft.com/office/powerpoint/2010/main" val="2102125028"/>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Cover Slide </a:t>
            </a:r>
            <a:endParaRPr lang="en-US" dirty="0">
              <a:latin typeface="18thCentury" pitchFamily="2" charset="0"/>
            </a:endParaRPr>
          </a:p>
        </p:txBody>
      </p:sp>
      <p:sp>
        <p:nvSpPr>
          <p:cNvPr id="5" name="Content Placeholder 4"/>
          <p:cNvSpPr>
            <a:spLocks noGrp="1"/>
          </p:cNvSpPr>
          <p:nvPr>
            <p:ph idx="1"/>
          </p:nvPr>
        </p:nvSpPr>
        <p:spPr/>
        <p:txBody>
          <a:bodyPr>
            <a:normAutofit/>
          </a:bodyPr>
          <a:lstStyle/>
          <a:p>
            <a:pPr marL="0" indent="0" algn="ctr">
              <a:buNone/>
            </a:pPr>
            <a:endParaRPr lang="en-US" sz="2800" dirty="0">
              <a:latin typeface="18thCentury" pitchFamily="2" charset="0"/>
            </a:endParaRPr>
          </a:p>
          <a:p>
            <a:pPr marL="0" indent="0" algn="ctr">
              <a:buNone/>
            </a:pPr>
            <a:r>
              <a:rPr lang="en-US" sz="2800" dirty="0" smtClean="0">
                <a:latin typeface="18thCentury" pitchFamily="2" charset="0"/>
              </a:rPr>
              <a:t>Name </a:t>
            </a:r>
          </a:p>
          <a:p>
            <a:pPr marL="0" indent="0" algn="ctr">
              <a:buNone/>
            </a:pPr>
            <a:r>
              <a:rPr lang="en-US" sz="2800" dirty="0" smtClean="0">
                <a:latin typeface="18thCentury" pitchFamily="2" charset="0"/>
              </a:rPr>
              <a:t>Institution </a:t>
            </a:r>
          </a:p>
          <a:p>
            <a:pPr marL="0" indent="0" algn="ctr">
              <a:buNone/>
            </a:pPr>
            <a:r>
              <a:rPr lang="en-US" sz="2800" dirty="0" smtClean="0">
                <a:latin typeface="18thCentury" pitchFamily="2" charset="0"/>
              </a:rPr>
              <a:t>Course </a:t>
            </a:r>
          </a:p>
          <a:p>
            <a:pPr marL="0" indent="0" algn="ctr">
              <a:buNone/>
            </a:pPr>
            <a:r>
              <a:rPr lang="en-US" sz="2800" dirty="0" smtClean="0">
                <a:latin typeface="18thCentury" pitchFamily="2" charset="0"/>
              </a:rPr>
              <a:t>Instructor </a:t>
            </a:r>
          </a:p>
          <a:p>
            <a:pPr marL="0" indent="0" algn="ctr">
              <a:buNone/>
            </a:pPr>
            <a:r>
              <a:rPr lang="en-US" sz="2800" dirty="0" smtClean="0">
                <a:latin typeface="18thCentury" pitchFamily="2" charset="0"/>
              </a:rPr>
              <a:t>Date </a:t>
            </a:r>
            <a:endParaRPr lang="en-US" sz="2800" dirty="0">
              <a:latin typeface="18thCentury" pitchFamily="2" charset="0"/>
            </a:endParaRPr>
          </a:p>
        </p:txBody>
      </p:sp>
    </p:spTree>
    <p:extLst>
      <p:ext uri="{BB962C8B-B14F-4D97-AF65-F5344CB8AC3E}">
        <p14:creationId xmlns:p14="http://schemas.microsoft.com/office/powerpoint/2010/main" val="365808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18thCentury" pitchFamily="2" charset="0"/>
              </a:rPr>
              <a:t>CDS Priorities </a:t>
            </a:r>
            <a:endParaRPr lang="en-US" dirty="0">
              <a:latin typeface="18thCentury" pitchFamily="2" charset="0"/>
            </a:endParaRPr>
          </a:p>
        </p:txBody>
      </p:sp>
      <p:sp>
        <p:nvSpPr>
          <p:cNvPr id="3" name="Content Placeholder 2"/>
          <p:cNvSpPr>
            <a:spLocks noGrp="1"/>
          </p:cNvSpPr>
          <p:nvPr>
            <p:ph idx="1"/>
          </p:nvPr>
        </p:nvSpPr>
        <p:spPr/>
        <p:txBody>
          <a:bodyPr>
            <a:noAutofit/>
          </a:bodyPr>
          <a:lstStyle/>
          <a:p>
            <a:r>
              <a:rPr lang="en-US" sz="4800" dirty="0" smtClean="0">
                <a:latin typeface="18thCentury" pitchFamily="2" charset="0"/>
              </a:rPr>
              <a:t>Timeliness of information </a:t>
            </a:r>
          </a:p>
          <a:p>
            <a:r>
              <a:rPr lang="en-US" sz="4800" dirty="0" smtClean="0">
                <a:latin typeface="18thCentury" pitchFamily="2" charset="0"/>
              </a:rPr>
              <a:t>Care specific support </a:t>
            </a:r>
            <a:r>
              <a:rPr lang="en-US" sz="4800" dirty="0">
                <a:latin typeface="18thCentury" pitchFamily="2" charset="0"/>
              </a:rPr>
              <a:t>(Castillo, &amp; </a:t>
            </a:r>
            <a:r>
              <a:rPr lang="en-US" sz="4800" dirty="0" err="1">
                <a:latin typeface="18thCentury" pitchFamily="2" charset="0"/>
              </a:rPr>
              <a:t>Kelemen</a:t>
            </a:r>
            <a:r>
              <a:rPr lang="en-US" sz="4800" dirty="0">
                <a:latin typeface="18thCentury" pitchFamily="2" charset="0"/>
              </a:rPr>
              <a:t>, 2019).</a:t>
            </a:r>
            <a:endParaRPr lang="en-US" sz="4800" dirty="0" smtClean="0">
              <a:latin typeface="18thCentury" pitchFamily="2" charset="0"/>
            </a:endParaRPr>
          </a:p>
          <a:p>
            <a:r>
              <a:rPr lang="en-US" sz="4800" dirty="0" smtClean="0">
                <a:latin typeface="18thCentury" pitchFamily="2" charset="0"/>
              </a:rPr>
              <a:t>Information comprehensiveness </a:t>
            </a:r>
            <a:endParaRPr lang="en-US" sz="4800" dirty="0">
              <a:latin typeface="18thCentury" pitchFamily="2" charset="0"/>
            </a:endParaRPr>
          </a:p>
        </p:txBody>
      </p:sp>
    </p:spTree>
    <p:extLst>
      <p:ext uri="{BB962C8B-B14F-4D97-AF65-F5344CB8AC3E}">
        <p14:creationId xmlns:p14="http://schemas.microsoft.com/office/powerpoint/2010/main" val="3481988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18thCentury" pitchFamily="2" charset="0"/>
              </a:rPr>
              <a:t>Change Theory </a:t>
            </a:r>
            <a:endParaRPr lang="en-US" dirty="0">
              <a:latin typeface="18thCentury" pitchFamily="2" charset="0"/>
            </a:endParaRPr>
          </a:p>
        </p:txBody>
      </p:sp>
      <p:sp>
        <p:nvSpPr>
          <p:cNvPr id="3" name="Content Placeholder 2"/>
          <p:cNvSpPr>
            <a:spLocks noGrp="1"/>
          </p:cNvSpPr>
          <p:nvPr>
            <p:ph idx="1"/>
          </p:nvPr>
        </p:nvSpPr>
        <p:spPr>
          <a:xfrm>
            <a:off x="1103312" y="1500996"/>
            <a:ext cx="8946541" cy="4747403"/>
          </a:xfrm>
        </p:spPr>
        <p:txBody>
          <a:bodyPr>
            <a:noAutofit/>
          </a:bodyPr>
          <a:lstStyle/>
          <a:p>
            <a:r>
              <a:rPr lang="en-US" sz="3600" dirty="0" smtClean="0">
                <a:latin typeface="18thCentury" pitchFamily="2" charset="0"/>
              </a:rPr>
              <a:t>Lewin’s Change Model</a:t>
            </a:r>
          </a:p>
          <a:p>
            <a:pPr lvl="1"/>
            <a:r>
              <a:rPr lang="en-US" sz="3600" dirty="0" smtClean="0">
                <a:latin typeface="18thCentury" pitchFamily="2" charset="0"/>
              </a:rPr>
              <a:t>Allows the leaders in the organization to model new employee behaviors based on the change. </a:t>
            </a:r>
          </a:p>
          <a:p>
            <a:pPr lvl="1"/>
            <a:r>
              <a:rPr lang="en-US" sz="3600" dirty="0" smtClean="0">
                <a:latin typeface="18thCentury" pitchFamily="2" charset="0"/>
              </a:rPr>
              <a:t>Allows a feedback process and channel for improvement </a:t>
            </a:r>
          </a:p>
          <a:p>
            <a:pPr lvl="1"/>
            <a:r>
              <a:rPr lang="en-US" sz="3600" dirty="0" smtClean="0">
                <a:latin typeface="18thCentury" pitchFamily="2" charset="0"/>
              </a:rPr>
              <a:t>Provides a reward system for well performing departments which can influence better performance (Hussain</a:t>
            </a:r>
            <a:r>
              <a:rPr lang="en-US" sz="3600" dirty="0">
                <a:latin typeface="18thCentury" pitchFamily="2" charset="0"/>
              </a:rPr>
              <a:t>, </a:t>
            </a:r>
            <a:r>
              <a:rPr lang="en-US" sz="3600" dirty="0" smtClean="0">
                <a:latin typeface="18thCentury" pitchFamily="2" charset="0"/>
              </a:rPr>
              <a:t>Lei</a:t>
            </a:r>
            <a:r>
              <a:rPr lang="en-US" sz="3600" dirty="0">
                <a:latin typeface="18thCentury" pitchFamily="2" charset="0"/>
              </a:rPr>
              <a:t>, </a:t>
            </a:r>
            <a:r>
              <a:rPr lang="en-US" sz="3600" dirty="0" err="1" smtClean="0">
                <a:latin typeface="18thCentury" pitchFamily="2" charset="0"/>
              </a:rPr>
              <a:t>Akram</a:t>
            </a:r>
            <a:r>
              <a:rPr lang="en-US" sz="3600" dirty="0">
                <a:latin typeface="18thCentury" pitchFamily="2" charset="0"/>
              </a:rPr>
              <a:t>, </a:t>
            </a:r>
            <a:r>
              <a:rPr lang="en-US" sz="3600" dirty="0" err="1" smtClean="0">
                <a:latin typeface="18thCentury" pitchFamily="2" charset="0"/>
              </a:rPr>
              <a:t>Haider</a:t>
            </a:r>
            <a:r>
              <a:rPr lang="en-US" sz="3600" dirty="0">
                <a:latin typeface="18thCentury" pitchFamily="2" charset="0"/>
              </a:rPr>
              <a:t>, </a:t>
            </a:r>
            <a:r>
              <a:rPr lang="en-US" sz="3600" dirty="0" smtClean="0">
                <a:latin typeface="18thCentury" pitchFamily="2" charset="0"/>
              </a:rPr>
              <a:t>Hussain</a:t>
            </a:r>
            <a:r>
              <a:rPr lang="en-US" sz="3600" dirty="0">
                <a:latin typeface="18thCentury" pitchFamily="2" charset="0"/>
              </a:rPr>
              <a:t>, </a:t>
            </a:r>
            <a:r>
              <a:rPr lang="en-US" sz="3600" dirty="0" smtClean="0">
                <a:latin typeface="18thCentury" pitchFamily="2" charset="0"/>
              </a:rPr>
              <a:t>&amp; </a:t>
            </a:r>
            <a:r>
              <a:rPr lang="en-US" sz="3600" dirty="0">
                <a:latin typeface="18thCentury" pitchFamily="2" charset="0"/>
              </a:rPr>
              <a:t>Ali, </a:t>
            </a:r>
            <a:r>
              <a:rPr lang="en-US" sz="3600" dirty="0" smtClean="0">
                <a:latin typeface="18thCentury" pitchFamily="2" charset="0"/>
              </a:rPr>
              <a:t>2018</a:t>
            </a:r>
            <a:r>
              <a:rPr lang="en-US" sz="3600" dirty="0">
                <a:latin typeface="18thCentury" pitchFamily="2" charset="0"/>
              </a:rPr>
              <a:t>). </a:t>
            </a:r>
            <a:endParaRPr lang="en-US" sz="3600" dirty="0" smtClean="0">
              <a:latin typeface="18thCentury" pitchFamily="2" charset="0"/>
            </a:endParaRPr>
          </a:p>
          <a:p>
            <a:endParaRPr lang="en-US" sz="3600" dirty="0">
              <a:latin typeface="18thCentury" pitchFamily="2" charset="0"/>
            </a:endParaRPr>
          </a:p>
        </p:txBody>
      </p:sp>
    </p:spTree>
    <p:extLst>
      <p:ext uri="{BB962C8B-B14F-4D97-AF65-F5344CB8AC3E}">
        <p14:creationId xmlns:p14="http://schemas.microsoft.com/office/powerpoint/2010/main" val="3545152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t>Berner</a:t>
            </a:r>
            <a:r>
              <a:rPr lang="en-US" dirty="0"/>
              <a:t>, E. S., </a:t>
            </a:r>
            <a:r>
              <a:rPr lang="en-US" dirty="0" err="1"/>
              <a:t>Maisiak</a:t>
            </a:r>
            <a:r>
              <a:rPr lang="en-US" dirty="0"/>
              <a:t>, R. S., Cobbs, C. G., &amp; Taunton, O. D. (2019). Effects of a decision support system on physicians' diagnostic performance. </a:t>
            </a:r>
            <a:r>
              <a:rPr lang="en-US" i="1" dirty="0"/>
              <a:t>Journal of the American Medical Informatics Association</a:t>
            </a:r>
            <a:r>
              <a:rPr lang="en-US" dirty="0"/>
              <a:t>, </a:t>
            </a:r>
            <a:r>
              <a:rPr lang="en-US" i="1" dirty="0"/>
              <a:t>6</a:t>
            </a:r>
            <a:r>
              <a:rPr lang="en-US" dirty="0"/>
              <a:t>(5), 420-427.</a:t>
            </a:r>
          </a:p>
          <a:p>
            <a:r>
              <a:rPr lang="en-US" dirty="0" err="1"/>
              <a:t>Berner</a:t>
            </a:r>
            <a:r>
              <a:rPr lang="en-US" dirty="0"/>
              <a:t>, E. S., </a:t>
            </a:r>
            <a:r>
              <a:rPr lang="en-US" dirty="0" err="1"/>
              <a:t>Maisiak</a:t>
            </a:r>
            <a:r>
              <a:rPr lang="en-US" dirty="0"/>
              <a:t>, R. S., Cobbs, C. G., &amp; Taunton, O. D. (2017 ). Effects of a decision support system on physicians' diagnostic performance. </a:t>
            </a:r>
            <a:r>
              <a:rPr lang="en-US" i="1" dirty="0"/>
              <a:t>Journal of the American Medical Informatics Association</a:t>
            </a:r>
            <a:r>
              <a:rPr lang="en-US" dirty="0"/>
              <a:t>, </a:t>
            </a:r>
            <a:r>
              <a:rPr lang="en-US" i="1" dirty="0"/>
              <a:t>6</a:t>
            </a:r>
            <a:r>
              <a:rPr lang="en-US" dirty="0"/>
              <a:t>(5), 420-427.</a:t>
            </a:r>
          </a:p>
          <a:p>
            <a:r>
              <a:rPr lang="en-US" dirty="0"/>
              <a:t>Castillo, R. S., &amp; </a:t>
            </a:r>
            <a:r>
              <a:rPr lang="en-US" dirty="0" err="1"/>
              <a:t>Kelemen</a:t>
            </a:r>
            <a:r>
              <a:rPr lang="en-US" dirty="0"/>
              <a:t>, A. (2019). Considerations for a successful clinical decision support system. </a:t>
            </a:r>
            <a:r>
              <a:rPr lang="en-US" i="1" dirty="0"/>
              <a:t>CIN: Computers, Informatics, Nursing</a:t>
            </a:r>
            <a:r>
              <a:rPr lang="en-US" dirty="0"/>
              <a:t>, </a:t>
            </a:r>
            <a:r>
              <a:rPr lang="en-US" i="1" dirty="0"/>
              <a:t>31</a:t>
            </a:r>
            <a:r>
              <a:rPr lang="en-US" dirty="0"/>
              <a:t>(7), 319-326.</a:t>
            </a:r>
          </a:p>
          <a:p>
            <a:r>
              <a:rPr lang="en-US" dirty="0"/>
              <a:t>Hussain, S. T., Lei, S., </a:t>
            </a:r>
            <a:r>
              <a:rPr lang="en-US" dirty="0" err="1"/>
              <a:t>Akram</a:t>
            </a:r>
            <a:r>
              <a:rPr lang="en-US" dirty="0"/>
              <a:t>, T., </a:t>
            </a:r>
            <a:r>
              <a:rPr lang="en-US" dirty="0" err="1"/>
              <a:t>Haider</a:t>
            </a:r>
            <a:r>
              <a:rPr lang="en-US" dirty="0"/>
              <a:t>, M. J., Hussain, S. H., &amp; Ali, M. (2018). Kurt Lewin's change model: A critical review of the role of leadership and employee involvement in organizational change. </a:t>
            </a:r>
            <a:r>
              <a:rPr lang="en-US" i="1" dirty="0"/>
              <a:t>Journal of Innovation &amp; Knowledge</a:t>
            </a:r>
            <a:r>
              <a:rPr lang="en-US" dirty="0"/>
              <a:t>, </a:t>
            </a:r>
            <a:r>
              <a:rPr lang="en-US" i="1" dirty="0"/>
              <a:t>3</a:t>
            </a:r>
            <a:r>
              <a:rPr lang="en-US" dirty="0"/>
              <a:t>(3), 123-127.</a:t>
            </a:r>
          </a:p>
          <a:p>
            <a:r>
              <a:rPr lang="en-US" dirty="0" err="1"/>
              <a:t>Musen</a:t>
            </a:r>
            <a:r>
              <a:rPr lang="en-US" dirty="0"/>
              <a:t>, M. A., Middleton, B., &amp; </a:t>
            </a:r>
            <a:r>
              <a:rPr lang="en-US" dirty="0" err="1"/>
              <a:t>Greenes</a:t>
            </a:r>
            <a:r>
              <a:rPr lang="en-US" dirty="0"/>
              <a:t>, R. A. (2018). Clinical decision-support systems. In </a:t>
            </a:r>
            <a:r>
              <a:rPr lang="en-US" i="1" dirty="0"/>
              <a:t>Biomedical informatics</a:t>
            </a:r>
            <a:r>
              <a:rPr lang="en-US" dirty="0"/>
              <a:t> (pp. 643-674). Springer, London.</a:t>
            </a:r>
          </a:p>
          <a:p>
            <a:endParaRPr lang="en-US" dirty="0"/>
          </a:p>
        </p:txBody>
      </p:sp>
    </p:spTree>
    <p:extLst>
      <p:ext uri="{BB962C8B-B14F-4D97-AF65-F5344CB8AC3E}">
        <p14:creationId xmlns:p14="http://schemas.microsoft.com/office/powerpoint/2010/main" val="2994661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Clinical Decision Support (CDS)</a:t>
            </a:r>
            <a:endParaRPr lang="en-US" dirty="0">
              <a:latin typeface="18thCentury" pitchFamily="2" charset="0"/>
            </a:endParaRPr>
          </a:p>
        </p:txBody>
      </p:sp>
      <p:sp>
        <p:nvSpPr>
          <p:cNvPr id="5" name="Content Placeholder 4"/>
          <p:cNvSpPr>
            <a:spLocks noGrp="1"/>
          </p:cNvSpPr>
          <p:nvPr>
            <p:ph idx="1"/>
          </p:nvPr>
        </p:nvSpPr>
        <p:spPr/>
        <p:txBody>
          <a:bodyPr>
            <a:normAutofit/>
          </a:bodyPr>
          <a:lstStyle/>
          <a:p>
            <a:pPr marL="0" indent="0">
              <a:buNone/>
            </a:pPr>
            <a:r>
              <a:rPr lang="en-US" sz="2800" dirty="0" smtClean="0">
                <a:latin typeface="18thCentury" pitchFamily="2" charset="0"/>
              </a:rPr>
              <a:t>Introduction (CDS)</a:t>
            </a:r>
          </a:p>
          <a:p>
            <a:pPr>
              <a:buFont typeface="Wingdings" panose="05000000000000000000" pitchFamily="2" charset="2"/>
              <a:buChar char="v"/>
            </a:pPr>
            <a:r>
              <a:rPr lang="en-US" sz="2800" dirty="0">
                <a:latin typeface="18thCentury" pitchFamily="2" charset="0"/>
              </a:rPr>
              <a:t>	</a:t>
            </a:r>
            <a:r>
              <a:rPr lang="en-US" sz="2800" dirty="0" smtClean="0">
                <a:latin typeface="18thCentury" pitchFamily="2" charset="0"/>
              </a:rPr>
              <a:t>The Clinical Decision Support can help in reducing medical errors (</a:t>
            </a:r>
            <a:r>
              <a:rPr lang="en-US" sz="2800" dirty="0">
                <a:latin typeface="18thCentury" pitchFamily="2" charset="0"/>
              </a:rPr>
              <a:t>Castillo</a:t>
            </a:r>
            <a:r>
              <a:rPr lang="en-US" sz="2800" dirty="0" smtClean="0">
                <a:latin typeface="18thCentury" pitchFamily="2" charset="0"/>
              </a:rPr>
              <a:t>, </a:t>
            </a:r>
            <a:r>
              <a:rPr lang="en-US" sz="2800" dirty="0">
                <a:latin typeface="18thCentury" pitchFamily="2" charset="0"/>
              </a:rPr>
              <a:t>&amp; </a:t>
            </a:r>
            <a:r>
              <a:rPr lang="en-US" sz="2800" dirty="0" err="1">
                <a:latin typeface="18thCentury" pitchFamily="2" charset="0"/>
              </a:rPr>
              <a:t>Kelemen</a:t>
            </a:r>
            <a:r>
              <a:rPr lang="en-US" sz="2800" dirty="0">
                <a:latin typeface="18thCentury" pitchFamily="2" charset="0"/>
              </a:rPr>
              <a:t>, </a:t>
            </a:r>
            <a:r>
              <a:rPr lang="en-US" sz="2800" dirty="0" smtClean="0">
                <a:latin typeface="18thCentury" pitchFamily="2" charset="0"/>
              </a:rPr>
              <a:t>2019</a:t>
            </a:r>
            <a:r>
              <a:rPr lang="en-US" sz="2800" dirty="0">
                <a:latin typeface="18thCentury" pitchFamily="2" charset="0"/>
              </a:rPr>
              <a:t>).</a:t>
            </a:r>
            <a:endParaRPr lang="en-US" sz="2800" dirty="0" smtClean="0">
              <a:latin typeface="18thCentury" pitchFamily="2" charset="0"/>
            </a:endParaRPr>
          </a:p>
          <a:p>
            <a:pPr>
              <a:buFont typeface="Wingdings" panose="05000000000000000000" pitchFamily="2" charset="2"/>
              <a:buChar char="v"/>
            </a:pPr>
            <a:r>
              <a:rPr lang="en-US" sz="2800" dirty="0" smtClean="0">
                <a:latin typeface="18thCentury" pitchFamily="2" charset="0"/>
              </a:rPr>
              <a:t>	It provides a comprehensive treatment plan for the patient illnesses 	and conditions. </a:t>
            </a:r>
          </a:p>
          <a:p>
            <a:pPr>
              <a:buFont typeface="Wingdings" panose="05000000000000000000" pitchFamily="2" charset="2"/>
              <a:buChar char="v"/>
            </a:pPr>
            <a:r>
              <a:rPr lang="en-US" sz="2800" dirty="0" smtClean="0">
                <a:latin typeface="18thCentury" pitchFamily="2" charset="0"/>
              </a:rPr>
              <a:t>	It helps in reducing patient’s length of stay hence reducing cost </a:t>
            </a:r>
          </a:p>
          <a:p>
            <a:pPr>
              <a:buFont typeface="Wingdings" panose="05000000000000000000" pitchFamily="2" charset="2"/>
              <a:buChar char="v"/>
            </a:pPr>
            <a:r>
              <a:rPr lang="en-US" sz="2800" dirty="0" smtClean="0">
                <a:latin typeface="18thCentury" pitchFamily="2" charset="0"/>
              </a:rPr>
              <a:t>	It also promotes adherence to guidelines when providing healthcare 	services</a:t>
            </a:r>
            <a:endParaRPr lang="en-US" sz="2800" dirty="0">
              <a:latin typeface="18thCentury" pitchFamily="2" charset="0"/>
            </a:endParaRPr>
          </a:p>
        </p:txBody>
      </p:sp>
    </p:spTree>
    <p:extLst>
      <p:ext uri="{BB962C8B-B14F-4D97-AF65-F5344CB8AC3E}">
        <p14:creationId xmlns:p14="http://schemas.microsoft.com/office/powerpoint/2010/main" val="26574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Objectives </a:t>
            </a:r>
            <a:endParaRPr lang="en-US" dirty="0">
              <a:latin typeface="18thCentury" pitchFamily="2"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Ø"/>
            </a:pPr>
            <a:r>
              <a:rPr lang="en-US" sz="3200" dirty="0" smtClean="0">
                <a:latin typeface="18thCentury" pitchFamily="2" charset="0"/>
              </a:rPr>
              <a:t>To reduce clinician complaints due to drug allergy and off-shelf drug interaction. </a:t>
            </a:r>
          </a:p>
          <a:p>
            <a:pPr>
              <a:buFont typeface="Wingdings" panose="05000000000000000000" pitchFamily="2" charset="2"/>
              <a:buChar char="Ø"/>
            </a:pPr>
            <a:r>
              <a:rPr lang="en-US" sz="3200" dirty="0" smtClean="0">
                <a:latin typeface="18thCentury" pitchFamily="2" charset="0"/>
              </a:rPr>
              <a:t>To improve service delivery to the patient through proper guidelines on treatments and drug prescription </a:t>
            </a:r>
            <a:r>
              <a:rPr lang="en-US" sz="3200" dirty="0">
                <a:latin typeface="18thCentury" pitchFamily="2" charset="0"/>
              </a:rPr>
              <a:t>(Castillo, &amp; </a:t>
            </a:r>
            <a:r>
              <a:rPr lang="en-US" sz="3200" dirty="0" err="1">
                <a:latin typeface="18thCentury" pitchFamily="2" charset="0"/>
              </a:rPr>
              <a:t>Kelemen</a:t>
            </a:r>
            <a:r>
              <a:rPr lang="en-US" sz="3200" dirty="0">
                <a:latin typeface="18thCentury" pitchFamily="2" charset="0"/>
              </a:rPr>
              <a:t>, 2019).</a:t>
            </a:r>
            <a:endParaRPr lang="en-US" sz="3200" dirty="0" smtClean="0">
              <a:latin typeface="18thCentury" pitchFamily="2" charset="0"/>
            </a:endParaRPr>
          </a:p>
          <a:p>
            <a:pPr>
              <a:buFont typeface="Wingdings" panose="05000000000000000000" pitchFamily="2" charset="2"/>
              <a:buChar char="Ø"/>
            </a:pPr>
            <a:r>
              <a:rPr lang="en-US" sz="3200" dirty="0" smtClean="0">
                <a:latin typeface="18thCentury" pitchFamily="2" charset="0"/>
              </a:rPr>
              <a:t>To improve patient satisfaction from the care delivered</a:t>
            </a:r>
            <a:endParaRPr lang="en-US" sz="3200" dirty="0">
              <a:latin typeface="18thCentury" pitchFamily="2" charset="0"/>
            </a:endParaRPr>
          </a:p>
        </p:txBody>
      </p:sp>
    </p:spTree>
    <p:extLst>
      <p:ext uri="{BB962C8B-B14F-4D97-AF65-F5344CB8AC3E}">
        <p14:creationId xmlns:p14="http://schemas.microsoft.com/office/powerpoint/2010/main" val="1708029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Stakeholders </a:t>
            </a:r>
            <a:endParaRPr lang="en-US" dirty="0">
              <a:latin typeface="18thCentury" pitchFamily="2"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Ø"/>
            </a:pPr>
            <a:r>
              <a:rPr lang="en-US" sz="3200" dirty="0" smtClean="0">
                <a:latin typeface="18thCentury" pitchFamily="2" charset="0"/>
              </a:rPr>
              <a:t>Organizational management </a:t>
            </a:r>
          </a:p>
          <a:p>
            <a:pPr>
              <a:buFont typeface="Wingdings" panose="05000000000000000000" pitchFamily="2" charset="2"/>
              <a:buChar char="Ø"/>
            </a:pPr>
            <a:r>
              <a:rPr lang="en-US" sz="3200" dirty="0" smtClean="0">
                <a:latin typeface="18thCentury" pitchFamily="2" charset="0"/>
              </a:rPr>
              <a:t>Service providers </a:t>
            </a:r>
          </a:p>
          <a:p>
            <a:pPr>
              <a:buFont typeface="Wingdings" panose="05000000000000000000" pitchFamily="2" charset="2"/>
              <a:buChar char="Ø"/>
            </a:pPr>
            <a:r>
              <a:rPr lang="en-US" sz="3200" dirty="0" smtClean="0">
                <a:latin typeface="18thCentury" pitchFamily="2" charset="0"/>
              </a:rPr>
              <a:t>Patients </a:t>
            </a:r>
          </a:p>
          <a:p>
            <a:pPr>
              <a:buFont typeface="Wingdings" panose="05000000000000000000" pitchFamily="2" charset="2"/>
              <a:buChar char="Ø"/>
            </a:pPr>
            <a:r>
              <a:rPr lang="en-US" sz="3200" dirty="0" smtClean="0">
                <a:latin typeface="18thCentury" pitchFamily="2" charset="0"/>
              </a:rPr>
              <a:t>Community </a:t>
            </a:r>
            <a:endParaRPr lang="en-US" sz="3200" dirty="0">
              <a:latin typeface="18thCentury" pitchFamily="2" charset="0"/>
            </a:endParaRPr>
          </a:p>
        </p:txBody>
      </p:sp>
    </p:spTree>
    <p:extLst>
      <p:ext uri="{BB962C8B-B14F-4D97-AF65-F5344CB8AC3E}">
        <p14:creationId xmlns:p14="http://schemas.microsoft.com/office/powerpoint/2010/main" val="122878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Key evaluation question </a:t>
            </a:r>
            <a:endParaRPr lang="en-US" dirty="0">
              <a:latin typeface="18thCentury" pitchFamily="2"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Ø"/>
            </a:pPr>
            <a:r>
              <a:rPr lang="en-US" sz="3200" dirty="0" smtClean="0">
                <a:latin typeface="18thCentury" pitchFamily="2" charset="0"/>
              </a:rPr>
              <a:t>How can Clinical Decision Support (CDS) tools help in the improvement of health outcomes while reducing the clinician complaints? </a:t>
            </a:r>
            <a:endParaRPr lang="en-US" sz="3200" dirty="0">
              <a:latin typeface="18thCentury" pitchFamily="2" charset="0"/>
            </a:endParaRPr>
          </a:p>
        </p:txBody>
      </p:sp>
    </p:spTree>
    <p:extLst>
      <p:ext uri="{BB962C8B-B14F-4D97-AF65-F5344CB8AC3E}">
        <p14:creationId xmlns:p14="http://schemas.microsoft.com/office/powerpoint/2010/main" val="1133313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 CDS Advantages in Decision making</a:t>
            </a:r>
            <a:endParaRPr lang="en-US" dirty="0">
              <a:latin typeface="18thCentury" pitchFamily="2"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Ø"/>
            </a:pPr>
            <a:r>
              <a:rPr lang="en-US" sz="3200" dirty="0" smtClean="0">
                <a:latin typeface="18thCentury" pitchFamily="2" charset="0"/>
              </a:rPr>
              <a:t>It can help in planning the care of a patient</a:t>
            </a:r>
            <a:r>
              <a:rPr lang="en-US" sz="3000" dirty="0" smtClean="0">
                <a:latin typeface="18thCentury" pitchFamily="2" charset="0"/>
              </a:rPr>
              <a:t> through treatment plans, medical history, medication and allergies</a:t>
            </a:r>
          </a:p>
          <a:p>
            <a:pPr>
              <a:buFont typeface="Wingdings" panose="05000000000000000000" pitchFamily="2" charset="2"/>
              <a:buChar char="Ø"/>
            </a:pPr>
            <a:r>
              <a:rPr lang="en-US" sz="3000" dirty="0" smtClean="0">
                <a:latin typeface="18thCentury" pitchFamily="2" charset="0"/>
              </a:rPr>
              <a:t>It helps in reducing medical errors which can hence reduces safety risks for the patient. </a:t>
            </a:r>
          </a:p>
          <a:p>
            <a:pPr>
              <a:buFont typeface="Wingdings" panose="05000000000000000000" pitchFamily="2" charset="2"/>
              <a:buChar char="Ø"/>
            </a:pPr>
            <a:r>
              <a:rPr lang="en-US" sz="3000" dirty="0" smtClean="0">
                <a:latin typeface="18thCentury" pitchFamily="2" charset="0"/>
              </a:rPr>
              <a:t>It helps in improving the quality of care delivered by a variety of plans and treatment options </a:t>
            </a:r>
            <a:r>
              <a:rPr lang="en-US" sz="3200" dirty="0">
                <a:latin typeface="18thCentury" pitchFamily="2" charset="0"/>
              </a:rPr>
              <a:t>(</a:t>
            </a:r>
            <a:r>
              <a:rPr lang="en-US" sz="3200" dirty="0" err="1">
                <a:latin typeface="18thCentury" pitchFamily="2" charset="0"/>
              </a:rPr>
              <a:t>Musen</a:t>
            </a:r>
            <a:r>
              <a:rPr lang="en-US" sz="3200" dirty="0">
                <a:latin typeface="18thCentury" pitchFamily="2" charset="0"/>
              </a:rPr>
              <a:t>, Middleton, &amp; </a:t>
            </a:r>
            <a:r>
              <a:rPr lang="en-US" sz="3200" dirty="0" err="1">
                <a:latin typeface="18thCentury" pitchFamily="2" charset="0"/>
              </a:rPr>
              <a:t>Greenes</a:t>
            </a:r>
            <a:r>
              <a:rPr lang="en-US" sz="3200" dirty="0">
                <a:latin typeface="18thCentury" pitchFamily="2" charset="0"/>
              </a:rPr>
              <a:t>, 2018)</a:t>
            </a:r>
            <a:r>
              <a:rPr lang="en-US" sz="3200" dirty="0">
                <a:latin typeface="18thCentury" pitchFamily="2" charset="0"/>
              </a:rPr>
              <a:t>. </a:t>
            </a:r>
            <a:endParaRPr lang="en-US" sz="3200" dirty="0" smtClean="0">
              <a:latin typeface="18thCentury" pitchFamily="2" charset="0"/>
            </a:endParaRPr>
          </a:p>
        </p:txBody>
      </p:sp>
    </p:spTree>
    <p:extLst>
      <p:ext uri="{BB962C8B-B14F-4D97-AF65-F5344CB8AC3E}">
        <p14:creationId xmlns:p14="http://schemas.microsoft.com/office/powerpoint/2010/main" val="1833945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CDS Tools </a:t>
            </a:r>
            <a:endParaRPr lang="en-US" dirty="0">
              <a:latin typeface="18thCentury" pitchFamily="2"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Ø"/>
            </a:pPr>
            <a:r>
              <a:rPr lang="en-US" sz="5400" dirty="0" smtClean="0">
                <a:latin typeface="18thCentury" pitchFamily="2" charset="0"/>
              </a:rPr>
              <a:t>MYCIN (</a:t>
            </a:r>
            <a:r>
              <a:rPr lang="en-US" sz="7200" dirty="0">
                <a:latin typeface="18thCentury" pitchFamily="2" charset="0"/>
              </a:rPr>
              <a:t>(</a:t>
            </a:r>
            <a:r>
              <a:rPr lang="en-US" sz="5400" dirty="0" err="1">
                <a:latin typeface="18thCentury" pitchFamily="2" charset="0"/>
              </a:rPr>
              <a:t>Berner</a:t>
            </a:r>
            <a:r>
              <a:rPr lang="en-US" sz="5400" dirty="0">
                <a:latin typeface="18thCentury" pitchFamily="2" charset="0"/>
              </a:rPr>
              <a:t>,  </a:t>
            </a:r>
            <a:r>
              <a:rPr lang="en-US" sz="5400" dirty="0" err="1">
                <a:latin typeface="18thCentury" pitchFamily="2" charset="0"/>
              </a:rPr>
              <a:t>Maisiak</a:t>
            </a:r>
            <a:r>
              <a:rPr lang="en-US" sz="5400" dirty="0">
                <a:latin typeface="18thCentury" pitchFamily="2" charset="0"/>
              </a:rPr>
              <a:t>, Cobbs,  &amp; Taunton, 2019). </a:t>
            </a:r>
            <a:endParaRPr lang="en-US" sz="5400" dirty="0" smtClean="0">
              <a:latin typeface="18thCentury" pitchFamily="2" charset="0"/>
            </a:endParaRPr>
          </a:p>
          <a:p>
            <a:pPr>
              <a:buFont typeface="Wingdings" panose="05000000000000000000" pitchFamily="2" charset="2"/>
              <a:buChar char="Ø"/>
            </a:pPr>
            <a:r>
              <a:rPr lang="en-US" sz="5400" dirty="0" smtClean="0">
                <a:latin typeface="18thCentury" pitchFamily="2" charset="0"/>
              </a:rPr>
              <a:t>QMR (Quick Medical Reference)</a:t>
            </a:r>
          </a:p>
          <a:p>
            <a:pPr>
              <a:buFont typeface="Wingdings" panose="05000000000000000000" pitchFamily="2" charset="2"/>
              <a:buChar char="Ø"/>
            </a:pPr>
            <a:r>
              <a:rPr lang="en-US" sz="5400" dirty="0" smtClean="0">
                <a:latin typeface="18thCentury" pitchFamily="2" charset="0"/>
              </a:rPr>
              <a:t>Patient management systems  </a:t>
            </a:r>
          </a:p>
        </p:txBody>
      </p:sp>
    </p:spTree>
    <p:extLst>
      <p:ext uri="{BB962C8B-B14F-4D97-AF65-F5344CB8AC3E}">
        <p14:creationId xmlns:p14="http://schemas.microsoft.com/office/powerpoint/2010/main" val="489054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18thCentury" pitchFamily="2" charset="0"/>
              </a:rPr>
              <a:t>CDS in Decision making </a:t>
            </a:r>
            <a:endParaRPr lang="en-US" dirty="0">
              <a:latin typeface="18thCentury" pitchFamily="2" charset="0"/>
            </a:endParaRPr>
          </a:p>
        </p:txBody>
      </p:sp>
      <p:sp>
        <p:nvSpPr>
          <p:cNvPr id="3" name="Content Placeholder 2"/>
          <p:cNvSpPr>
            <a:spLocks noGrp="1"/>
          </p:cNvSpPr>
          <p:nvPr>
            <p:ph idx="1"/>
          </p:nvPr>
        </p:nvSpPr>
        <p:spPr/>
        <p:txBody>
          <a:bodyPr>
            <a:noAutofit/>
          </a:bodyPr>
          <a:lstStyle/>
          <a:p>
            <a:r>
              <a:rPr lang="en-US" sz="3200" dirty="0" smtClean="0">
                <a:latin typeface="18thCentury" pitchFamily="2" charset="0"/>
              </a:rPr>
              <a:t>Helps in selection of favorable treatment plan based on patient diagnosis (</a:t>
            </a:r>
            <a:r>
              <a:rPr lang="en-US" dirty="0" err="1" smtClean="0">
                <a:latin typeface="18thCentury" pitchFamily="2" charset="0"/>
              </a:rPr>
              <a:t>Berner</a:t>
            </a:r>
            <a:r>
              <a:rPr lang="en-US" dirty="0">
                <a:latin typeface="18thCentury" pitchFamily="2" charset="0"/>
              </a:rPr>
              <a:t>, </a:t>
            </a:r>
            <a:r>
              <a:rPr lang="en-US" dirty="0" smtClean="0">
                <a:latin typeface="18thCentury" pitchFamily="2" charset="0"/>
              </a:rPr>
              <a:t> </a:t>
            </a:r>
            <a:r>
              <a:rPr lang="en-US" dirty="0" err="1">
                <a:latin typeface="18thCentury" pitchFamily="2" charset="0"/>
              </a:rPr>
              <a:t>Maisiak</a:t>
            </a:r>
            <a:r>
              <a:rPr lang="en-US" dirty="0">
                <a:latin typeface="18thCentury" pitchFamily="2" charset="0"/>
              </a:rPr>
              <a:t>, </a:t>
            </a:r>
            <a:r>
              <a:rPr lang="en-US" dirty="0" smtClean="0">
                <a:latin typeface="18thCentury" pitchFamily="2" charset="0"/>
              </a:rPr>
              <a:t>Cobbs</a:t>
            </a:r>
            <a:r>
              <a:rPr lang="en-US" dirty="0">
                <a:latin typeface="18thCentury" pitchFamily="2" charset="0"/>
              </a:rPr>
              <a:t>, </a:t>
            </a:r>
            <a:r>
              <a:rPr lang="en-US" dirty="0" smtClean="0">
                <a:latin typeface="18thCentury" pitchFamily="2" charset="0"/>
              </a:rPr>
              <a:t> </a:t>
            </a:r>
            <a:r>
              <a:rPr lang="en-US" dirty="0">
                <a:latin typeface="18thCentury" pitchFamily="2" charset="0"/>
              </a:rPr>
              <a:t>&amp; </a:t>
            </a:r>
            <a:r>
              <a:rPr lang="en-US" dirty="0" smtClean="0">
                <a:latin typeface="18thCentury" pitchFamily="2" charset="0"/>
              </a:rPr>
              <a:t>Taunton, 2019). </a:t>
            </a:r>
            <a:endParaRPr lang="en-US" sz="3200" dirty="0" smtClean="0">
              <a:latin typeface="18thCentury" pitchFamily="2" charset="0"/>
            </a:endParaRPr>
          </a:p>
          <a:p>
            <a:r>
              <a:rPr lang="en-US" sz="3200" dirty="0" smtClean="0">
                <a:latin typeface="18thCentury" pitchFamily="2" charset="0"/>
              </a:rPr>
              <a:t>Helps clinicians and physicians in prescriptions for patients with various allergies or history of various infections. </a:t>
            </a:r>
          </a:p>
          <a:p>
            <a:r>
              <a:rPr lang="en-US" sz="3200" dirty="0" smtClean="0">
                <a:latin typeface="18thCentury" pitchFamily="2" charset="0"/>
              </a:rPr>
              <a:t>It provides guidelines for selecting procedures which promote patient safety. </a:t>
            </a:r>
          </a:p>
          <a:p>
            <a:r>
              <a:rPr lang="en-US" sz="3200" dirty="0" smtClean="0">
                <a:latin typeface="18thCentury" pitchFamily="2" charset="0"/>
              </a:rPr>
              <a:t>It promotes coordination and streamlines flow of  information allowing ease of analysis for decision making. </a:t>
            </a:r>
            <a:endParaRPr lang="en-US" sz="3200" dirty="0">
              <a:latin typeface="18thCentury" pitchFamily="2" charset="0"/>
            </a:endParaRPr>
          </a:p>
        </p:txBody>
      </p:sp>
    </p:spTree>
    <p:extLst>
      <p:ext uri="{BB962C8B-B14F-4D97-AF65-F5344CB8AC3E}">
        <p14:creationId xmlns:p14="http://schemas.microsoft.com/office/powerpoint/2010/main" val="1036253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18thCentury" pitchFamily="2" charset="0"/>
              </a:rPr>
              <a:t>CDS Aspects of Patient care </a:t>
            </a:r>
            <a:endParaRPr lang="en-US" dirty="0">
              <a:latin typeface="18thCentury" pitchFamily="2" charset="0"/>
            </a:endParaRPr>
          </a:p>
        </p:txBody>
      </p:sp>
      <p:sp>
        <p:nvSpPr>
          <p:cNvPr id="3" name="Content Placeholder 2"/>
          <p:cNvSpPr>
            <a:spLocks noGrp="1"/>
          </p:cNvSpPr>
          <p:nvPr>
            <p:ph idx="1"/>
          </p:nvPr>
        </p:nvSpPr>
        <p:spPr/>
        <p:txBody>
          <a:bodyPr>
            <a:noAutofit/>
          </a:bodyPr>
          <a:lstStyle/>
          <a:p>
            <a:r>
              <a:rPr lang="en-US" sz="3200" dirty="0" smtClean="0">
                <a:latin typeface="18thCentury" pitchFamily="2" charset="0"/>
              </a:rPr>
              <a:t>The various aspects of patient care to include in the CDS system include;</a:t>
            </a:r>
          </a:p>
          <a:p>
            <a:pPr lvl="1"/>
            <a:r>
              <a:rPr lang="en-US" sz="3000" dirty="0" smtClean="0">
                <a:latin typeface="18thCentury" pitchFamily="2" charset="0"/>
              </a:rPr>
              <a:t>Alerts and reminders </a:t>
            </a:r>
          </a:p>
          <a:p>
            <a:pPr lvl="1"/>
            <a:r>
              <a:rPr lang="en-US" sz="3000" dirty="0" smtClean="0">
                <a:latin typeface="18thCentury" pitchFamily="2" charset="0"/>
              </a:rPr>
              <a:t>Clinical guidelines </a:t>
            </a:r>
          </a:p>
          <a:p>
            <a:pPr lvl="1"/>
            <a:r>
              <a:rPr lang="en-US" sz="3000" dirty="0" smtClean="0">
                <a:latin typeface="18thCentury" pitchFamily="2" charset="0"/>
              </a:rPr>
              <a:t>Patient data reports </a:t>
            </a:r>
          </a:p>
          <a:p>
            <a:pPr lvl="1"/>
            <a:r>
              <a:rPr lang="en-US" sz="3000" dirty="0" smtClean="0">
                <a:latin typeface="18thCentury" pitchFamily="2" charset="0"/>
              </a:rPr>
              <a:t>Documentation diagnostic </a:t>
            </a:r>
          </a:p>
          <a:p>
            <a:pPr lvl="1"/>
            <a:r>
              <a:rPr lang="en-US" sz="3000" dirty="0" smtClean="0">
                <a:latin typeface="18thCentury" pitchFamily="2" charset="0"/>
              </a:rPr>
              <a:t>Reference information  </a:t>
            </a:r>
            <a:r>
              <a:rPr lang="en-US" sz="2800" dirty="0">
                <a:latin typeface="18thCentury" pitchFamily="2" charset="0"/>
              </a:rPr>
              <a:t>(</a:t>
            </a:r>
            <a:r>
              <a:rPr lang="en-US" sz="2800" dirty="0" err="1">
                <a:latin typeface="18thCentury" pitchFamily="2" charset="0"/>
              </a:rPr>
              <a:t>Musen</a:t>
            </a:r>
            <a:r>
              <a:rPr lang="en-US" sz="2800" dirty="0">
                <a:latin typeface="18thCentury" pitchFamily="2" charset="0"/>
              </a:rPr>
              <a:t>, Middleton, &amp; </a:t>
            </a:r>
            <a:r>
              <a:rPr lang="en-US" sz="2800" dirty="0" err="1">
                <a:latin typeface="18thCentury" pitchFamily="2" charset="0"/>
              </a:rPr>
              <a:t>Greenes</a:t>
            </a:r>
            <a:r>
              <a:rPr lang="en-US" sz="2800" dirty="0">
                <a:latin typeface="18thCentury" pitchFamily="2" charset="0"/>
              </a:rPr>
              <a:t>, 2018). </a:t>
            </a:r>
          </a:p>
          <a:p>
            <a:pPr lvl="1"/>
            <a:endParaRPr lang="en-US" sz="3000" dirty="0">
              <a:latin typeface="18thCentury" pitchFamily="2" charset="0"/>
            </a:endParaRPr>
          </a:p>
        </p:txBody>
      </p:sp>
    </p:spTree>
    <p:extLst>
      <p:ext uri="{BB962C8B-B14F-4D97-AF65-F5344CB8AC3E}">
        <p14:creationId xmlns:p14="http://schemas.microsoft.com/office/powerpoint/2010/main" val="14806551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205</TotalTime>
  <Words>946</Words>
  <Application>Microsoft Office PowerPoint</Application>
  <PresentationFormat>Widescreen</PresentationFormat>
  <Paragraphs>86</Paragraphs>
  <Slides>12</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18thCentury</vt:lpstr>
      <vt:lpstr>Arial</vt:lpstr>
      <vt:lpstr>Calibri</vt:lpstr>
      <vt:lpstr>Century Gothic</vt:lpstr>
      <vt:lpstr>Wingdings</vt:lpstr>
      <vt:lpstr>Wingdings 3</vt:lpstr>
      <vt:lpstr>Ion</vt:lpstr>
      <vt:lpstr>Cover Slide </vt:lpstr>
      <vt:lpstr>Clinical Decision Support (CDS)</vt:lpstr>
      <vt:lpstr>Objectives </vt:lpstr>
      <vt:lpstr>Stakeholders </vt:lpstr>
      <vt:lpstr>Key evaluation question </vt:lpstr>
      <vt:lpstr> CDS Advantages in Decision making</vt:lpstr>
      <vt:lpstr>CDS Tools </vt:lpstr>
      <vt:lpstr>CDS in Decision making </vt:lpstr>
      <vt:lpstr>CDS Aspects of Patient care </vt:lpstr>
      <vt:lpstr>CDS Priorities </vt:lpstr>
      <vt:lpstr>Change Theory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Slide </dc:title>
  <dc:creator>ASUS</dc:creator>
  <cp:lastModifiedBy>ASUS</cp:lastModifiedBy>
  <cp:revision>55</cp:revision>
  <dcterms:created xsi:type="dcterms:W3CDTF">2021-05-20T00:43:04Z</dcterms:created>
  <dcterms:modified xsi:type="dcterms:W3CDTF">2021-05-20T04:08:51Z</dcterms:modified>
</cp:coreProperties>
</file>